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477" r:id="rId3"/>
    <p:sldId id="478" r:id="rId4"/>
    <p:sldId id="527" r:id="rId5"/>
    <p:sldId id="528" r:id="rId6"/>
    <p:sldId id="503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526" r:id="rId17"/>
    <p:sldId id="483" r:id="rId18"/>
    <p:sldId id="258" r:id="rId19"/>
    <p:sldId id="259" r:id="rId20"/>
    <p:sldId id="260" r:id="rId21"/>
    <p:sldId id="484" r:id="rId22"/>
    <p:sldId id="496" r:id="rId23"/>
    <p:sldId id="52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9" autoAdjust="0"/>
    <p:restoredTop sz="88504" autoAdjust="0"/>
  </p:normalViewPr>
  <p:slideViewPr>
    <p:cSldViewPr snapToGrid="0">
      <p:cViewPr varScale="1">
        <p:scale>
          <a:sx n="65" d="100"/>
          <a:sy n="65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96" d="100"/>
        <a:sy n="196" d="100"/>
      </p:scale>
      <p:origin x="0" y="-170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88FD8-2128-4956-B4EB-B5C224D1C562}" type="datetimeFigureOut">
              <a:rPr lang="fr-CA" smtClean="0"/>
              <a:t>2022-03-18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BEB70-D57A-4DFA-93AF-FBB829744D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451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90/140327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.1365-2664.2007.01326.x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S0304-3800(03)00130-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ecolmodel.2018.09.01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1365-2664.1337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981/0909-6396-14.4.478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07/306115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aioranolab.com/people/lab-members/ninasantostasi/" TargetMode="External"/><Relationship Id="rId13" Type="http://schemas.openxmlformats.org/officeDocument/2006/relationships/image" Target="../media/image8.jpeg"/><Relationship Id="rId3" Type="http://schemas.openxmlformats.org/officeDocument/2006/relationships/hyperlink" Target="https://www.sarahbauduin.fr/" TargetMode="External"/><Relationship Id="rId7" Type="http://schemas.openxmlformats.org/officeDocument/2006/relationships/hyperlink" Target="mailto:nina.santostasi@uniroma1.it" TargetMode="External"/><Relationship Id="rId12" Type="http://schemas.openxmlformats.org/officeDocument/2006/relationships/image" Target="../media/image7.jpeg"/><Relationship Id="rId2" Type="http://schemas.openxmlformats.org/officeDocument/2006/relationships/hyperlink" Target="mailto:sarah.bauduin@ofb.gouv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oksana.grente@cefe.cnrs.fr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oliviergimenez.github.io/" TargetMode="External"/><Relationship Id="rId1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openxmlformats.org/officeDocument/2006/relationships/hyperlink" Target="mailto:olivier.gimenez@cefe.cnrs.fr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biocon.2018.05.01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90/09-0073.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med.ncbi.nlm.nih.gov/1692224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3265" y="1850316"/>
            <a:ext cx="10412963" cy="2395363"/>
          </a:xfrm>
        </p:spPr>
        <p:txBody>
          <a:bodyPr/>
          <a:lstStyle/>
          <a:p>
            <a:pPr algn="ctr"/>
            <a:r>
              <a:rPr lang="en-US" sz="4000" dirty="0" smtClean="0"/>
              <a:t>Individual-based models &amp;</a:t>
            </a:r>
            <a:br>
              <a:rPr lang="en-US" sz="4000" dirty="0" smtClean="0"/>
            </a:br>
            <a:r>
              <a:rPr lang="en-US" sz="4000" dirty="0" smtClean="0"/>
              <a:t>Spatially explicit individual-based models</a:t>
            </a:r>
            <a:br>
              <a:rPr lang="en-US" sz="4000" dirty="0" smtClean="0"/>
            </a:br>
            <a:r>
              <a:rPr lang="en-US" sz="4000" dirty="0" smtClean="0"/>
              <a:t>with </a:t>
            </a:r>
            <a:r>
              <a:rPr lang="en-US" sz="4000" dirty="0" err="1"/>
              <a:t>NetLogoR</a:t>
            </a:r>
            <a:endParaRPr lang="fr-CA" sz="4000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7412020" y="544156"/>
            <a:ext cx="4779980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CA" b="1" dirty="0" smtClean="0"/>
              <a:t>21-22 Juin 2021</a:t>
            </a: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132094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895874" cy="4287208"/>
          </a:xfrm>
        </p:spPr>
        <p:txBody>
          <a:bodyPr/>
          <a:lstStyle/>
          <a:p>
            <a:r>
              <a:rPr lang="en-US" dirty="0" smtClean="0"/>
              <a:t>Simulate </a:t>
            </a:r>
            <a:r>
              <a:rPr lang="en-US" dirty="0"/>
              <a:t>regional change in forest structure under </a:t>
            </a:r>
            <a:r>
              <a:rPr lang="en-US" dirty="0" smtClean="0"/>
              <a:t>different management </a:t>
            </a:r>
            <a:r>
              <a:rPr lang="en-US" dirty="0"/>
              <a:t>and disturbance regimes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0535" t="18550" r="10036" b="47869"/>
          <a:stretch/>
        </p:blipFill>
        <p:spPr>
          <a:xfrm>
            <a:off x="-21478" y="2453951"/>
            <a:ext cx="12213478" cy="32506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0535" t="79518" r="10036" b="17711"/>
          <a:stretch/>
        </p:blipFill>
        <p:spPr>
          <a:xfrm>
            <a:off x="-21478" y="5704566"/>
            <a:ext cx="12213478" cy="26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6450" y="5972820"/>
            <a:ext cx="36455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https://doi.org/10.1890/140327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880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895874" cy="4287208"/>
          </a:xfrm>
        </p:spPr>
        <p:txBody>
          <a:bodyPr/>
          <a:lstStyle/>
          <a:p>
            <a:r>
              <a:rPr lang="en-US" dirty="0" smtClean="0"/>
              <a:t>Assess </a:t>
            </a:r>
            <a:r>
              <a:rPr lang="en-US" dirty="0"/>
              <a:t>the ability of potential restored landscapes to create persistent and connected populations of the federally endangered Fender’s blue </a:t>
            </a:r>
            <a:r>
              <a:rPr lang="en-US" dirty="0" smtClean="0"/>
              <a:t>butterfly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5475" t="14467" r="14698" b="61325"/>
          <a:stretch/>
        </p:blipFill>
        <p:spPr>
          <a:xfrm>
            <a:off x="5141" y="2806077"/>
            <a:ext cx="12186859" cy="30908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92390" y="5896947"/>
            <a:ext cx="55996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/>
              <a:t> </a:t>
            </a:r>
            <a:r>
              <a:rPr lang="fr-FR" dirty="0">
                <a:hlinkClick r:id="rId3"/>
              </a:rPr>
              <a:t>https://doi.org/10.1111/j.1365-2664.2007.01326.x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9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895874" cy="4287208"/>
          </a:xfrm>
        </p:spPr>
        <p:txBody>
          <a:bodyPr/>
          <a:lstStyle/>
          <a:p>
            <a:r>
              <a:rPr lang="en-US" dirty="0" smtClean="0"/>
              <a:t>Understand </a:t>
            </a:r>
            <a:r>
              <a:rPr lang="en-US" dirty="0"/>
              <a:t>the effect of social structure </a:t>
            </a:r>
            <a:r>
              <a:rPr lang="en-US" dirty="0" smtClean="0"/>
              <a:t>and territoriality on </a:t>
            </a:r>
            <a:r>
              <a:rPr lang="en-US" dirty="0"/>
              <a:t>canid populations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0895" t="24390" r="9697" b="17806"/>
          <a:stretch/>
        </p:blipFill>
        <p:spPr>
          <a:xfrm>
            <a:off x="1287625" y="2333625"/>
            <a:ext cx="9060024" cy="4152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7875" y="6488668"/>
            <a:ext cx="52341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>
                <a:hlinkClick r:id="rId3" tooltip="Persistent link using digital object identifier"/>
              </a:rPr>
              <a:t>https://doi.org/10.1016/S0304-3800(03)00130-3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77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895874" cy="4287208"/>
          </a:xfrm>
        </p:spPr>
        <p:txBody>
          <a:bodyPr/>
          <a:lstStyle/>
          <a:p>
            <a:r>
              <a:rPr lang="en-US" dirty="0" smtClean="0"/>
              <a:t>Model the energy </a:t>
            </a:r>
            <a:r>
              <a:rPr lang="en-US" dirty="0"/>
              <a:t>budget </a:t>
            </a:r>
            <a:r>
              <a:rPr lang="en-US" dirty="0" smtClean="0"/>
              <a:t>for </a:t>
            </a:r>
            <a:r>
              <a:rPr lang="en-US" dirty="0"/>
              <a:t>the African elephant </a:t>
            </a:r>
            <a:r>
              <a:rPr lang="en-US" dirty="0" smtClean="0"/>
              <a:t>to relate </a:t>
            </a:r>
            <a:r>
              <a:rPr lang="en-US" dirty="0"/>
              <a:t>remotely measured changes in food availability to vital demographic rates of birth and </a:t>
            </a:r>
            <a:r>
              <a:rPr lang="en-US" dirty="0" smtClean="0"/>
              <a:t>mortality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0676" t="15174" r="9948" b="26722"/>
          <a:stretch/>
        </p:blipFill>
        <p:spPr>
          <a:xfrm>
            <a:off x="677334" y="2393201"/>
            <a:ext cx="9682280" cy="4464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67117" y="6488668"/>
            <a:ext cx="54248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>
                <a:hlinkClick r:id="rId3" tooltip="Persistent link using digital object identifier"/>
              </a:rPr>
              <a:t>https://doi.org/10.1016/j.ecolmodel.2018.09.010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99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895874" cy="4287208"/>
          </a:xfrm>
        </p:spPr>
        <p:txBody>
          <a:bodyPr/>
          <a:lstStyle/>
          <a:p>
            <a:r>
              <a:rPr lang="en-US" dirty="0" smtClean="0"/>
              <a:t>Predict </a:t>
            </a:r>
            <a:r>
              <a:rPr lang="en-US" dirty="0"/>
              <a:t>red fox population </a:t>
            </a:r>
            <a:r>
              <a:rPr lang="en-US" dirty="0" smtClean="0"/>
              <a:t>dynamics including </a:t>
            </a:r>
            <a:r>
              <a:rPr lang="en-US" dirty="0"/>
              <a:t>responses to control and landscape productivity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0518" t="16104" r="9845" b="41060"/>
          <a:stretch/>
        </p:blipFill>
        <p:spPr>
          <a:xfrm>
            <a:off x="-107575" y="2610385"/>
            <a:ext cx="12351930" cy="4171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7393" y="6488668"/>
            <a:ext cx="482696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/>
              <a:t> </a:t>
            </a:r>
            <a:r>
              <a:rPr lang="fr-FR" dirty="0">
                <a:hlinkClick r:id="rId3"/>
              </a:rPr>
              <a:t>https://doi.org/10.1111/1365-2664.13374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6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895874" cy="4287208"/>
          </a:xfrm>
        </p:spPr>
        <p:txBody>
          <a:bodyPr/>
          <a:lstStyle/>
          <a:p>
            <a:r>
              <a:rPr lang="en-US" dirty="0" smtClean="0"/>
              <a:t>Estimate the importance </a:t>
            </a:r>
            <a:r>
              <a:rPr lang="en-US" dirty="0"/>
              <a:t>of </a:t>
            </a:r>
            <a:r>
              <a:rPr lang="en-US" dirty="0" smtClean="0"/>
              <a:t>different forest </a:t>
            </a:r>
            <a:r>
              <a:rPr lang="en-US" dirty="0"/>
              <a:t>types and home-range fidelity in </a:t>
            </a:r>
            <a:r>
              <a:rPr lang="en-US" dirty="0" smtClean="0"/>
              <a:t>the </a:t>
            </a:r>
            <a:r>
              <a:rPr lang="en-US" dirty="0"/>
              <a:t>space use of the woodland caribou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0609" t="28088" r="9891" b="31568"/>
          <a:stretch/>
        </p:blipFill>
        <p:spPr>
          <a:xfrm>
            <a:off x="-54398" y="2600325"/>
            <a:ext cx="12354892" cy="39433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12138" y="6488669"/>
            <a:ext cx="487986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u="sng" dirty="0">
                <a:hlinkClick r:id="rId3"/>
              </a:rPr>
              <a:t>https://doi.org/10.2981/0909-6396-14.4.478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36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895874" cy="4287208"/>
          </a:xfrm>
        </p:spPr>
        <p:txBody>
          <a:bodyPr/>
          <a:lstStyle/>
          <a:p>
            <a:r>
              <a:rPr lang="en-US" dirty="0" smtClean="0"/>
              <a:t>Assess </a:t>
            </a:r>
            <a:r>
              <a:rPr lang="en-US" dirty="0"/>
              <a:t>the </a:t>
            </a:r>
            <a:r>
              <a:rPr lang="en-US" dirty="0" smtClean="0"/>
              <a:t>vulnerability </a:t>
            </a:r>
            <a:r>
              <a:rPr lang="en-US" dirty="0"/>
              <a:t>of Red-cockaded Woodpecker populations to demographic and </a:t>
            </a:r>
            <a:r>
              <a:rPr lang="en-US" dirty="0" smtClean="0"/>
              <a:t>environmental stochasticity (PVA)</a:t>
            </a: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0" t="30995" r="7834" b="35096"/>
          <a:stretch/>
        </p:blipFill>
        <p:spPr bwMode="auto">
          <a:xfrm>
            <a:off x="0" y="2943225"/>
            <a:ext cx="1222616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38938" y="6488668"/>
            <a:ext cx="36872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u="sng" dirty="0">
                <a:hlinkClick r:id="rId3" tooltip="This link opens in a new window"/>
              </a:rPr>
              <a:t>https://doi.org/10.2307/3061150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43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Individual-Based</a:t>
            </a:r>
            <a:r>
              <a:rPr lang="fr-CA" dirty="0" smtClean="0"/>
              <a:t> </a:t>
            </a:r>
            <a:r>
              <a:rPr lang="fr-CA" dirty="0" err="1" smtClean="0"/>
              <a:t>Models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785" y="1632857"/>
            <a:ext cx="9525981" cy="5150064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IBMs are simulation </a:t>
            </a:r>
            <a:r>
              <a:rPr lang="en-US" sz="2200" dirty="0"/>
              <a:t>models</a:t>
            </a:r>
          </a:p>
          <a:p>
            <a:r>
              <a:rPr lang="en-US" sz="2200" dirty="0"/>
              <a:t>Bottom-up</a:t>
            </a:r>
          </a:p>
          <a:p>
            <a:pPr lvl="1"/>
            <a:r>
              <a:rPr lang="en-US" sz="2000" dirty="0"/>
              <a:t>Rules at the individual </a:t>
            </a:r>
            <a:r>
              <a:rPr lang="en-US" sz="2000" dirty="0" smtClean="0"/>
              <a:t>level</a:t>
            </a:r>
          </a:p>
          <a:p>
            <a:pPr lvl="2"/>
            <a:r>
              <a:rPr lang="en-US" sz="1800" dirty="0" smtClean="0"/>
              <a:t>Unique and autonomous entities</a:t>
            </a:r>
          </a:p>
          <a:p>
            <a:pPr lvl="2"/>
            <a:r>
              <a:rPr lang="en-US" sz="1800" dirty="0" smtClean="0"/>
              <a:t>Interactions between individuals</a:t>
            </a:r>
          </a:p>
          <a:p>
            <a:pPr lvl="2"/>
            <a:r>
              <a:rPr lang="en-US" sz="1800" dirty="0" smtClean="0"/>
              <a:t>Adaptive behavior </a:t>
            </a:r>
          </a:p>
          <a:p>
            <a:pPr lvl="1"/>
            <a:r>
              <a:rPr lang="en-US" sz="2000" dirty="0" smtClean="0"/>
              <a:t>Outputs </a:t>
            </a:r>
            <a:r>
              <a:rPr lang="en-US" sz="2000" dirty="0"/>
              <a:t>at the population level</a:t>
            </a:r>
          </a:p>
          <a:p>
            <a:r>
              <a:rPr lang="en-US" sz="2200" dirty="0" smtClean="0"/>
              <a:t>Spatially Explicit IBMs (SE-IBMs)</a:t>
            </a:r>
          </a:p>
          <a:p>
            <a:pPr lvl="1"/>
            <a:r>
              <a:rPr lang="en-US" sz="2100" dirty="0" smtClean="0"/>
              <a:t>Influence/Interactions with </a:t>
            </a:r>
            <a:r>
              <a:rPr lang="en-US" sz="2100" dirty="0"/>
              <a:t>the </a:t>
            </a:r>
            <a:r>
              <a:rPr lang="en-US" sz="2100" dirty="0" smtClean="0"/>
              <a:t>environment</a:t>
            </a:r>
          </a:p>
          <a:p>
            <a:pPr lvl="1"/>
            <a:endParaRPr lang="en-US" sz="1800" dirty="0" smtClean="0"/>
          </a:p>
          <a:p>
            <a:r>
              <a:rPr lang="en-US" sz="2200" dirty="0"/>
              <a:t>Highly </a:t>
            </a:r>
            <a:r>
              <a:rPr lang="en-US" sz="2200" dirty="0" smtClean="0"/>
              <a:t>mechanistic</a:t>
            </a:r>
          </a:p>
          <a:p>
            <a:pPr lvl="1"/>
            <a:r>
              <a:rPr lang="en-US" sz="2100" dirty="0" smtClean="0"/>
              <a:t>Based </a:t>
            </a:r>
            <a:r>
              <a:rPr lang="en-US" sz="2100" dirty="0"/>
              <a:t>on causes and effects</a:t>
            </a:r>
          </a:p>
          <a:p>
            <a:pPr lvl="1"/>
            <a:r>
              <a:rPr lang="en-US" sz="2100" dirty="0"/>
              <a:t>Understanding of the processes</a:t>
            </a:r>
          </a:p>
          <a:p>
            <a:pPr lvl="1"/>
            <a:r>
              <a:rPr lang="en-US" sz="2100" dirty="0"/>
              <a:t>Used to make predictions</a:t>
            </a:r>
          </a:p>
          <a:p>
            <a:pPr lvl="1"/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88" y="141048"/>
            <a:ext cx="4907056" cy="613382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01561" y="6413589"/>
            <a:ext cx="368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Railsback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Grimm, 2012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4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IBM </a:t>
            </a:r>
            <a:r>
              <a:rPr lang="fr-CA" dirty="0" err="1"/>
              <a:t>example</a:t>
            </a:r>
            <a:r>
              <a:rPr lang="fr-CA" dirty="0"/>
              <a:t>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97" y="1464056"/>
            <a:ext cx="4768406" cy="52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57202" r="32682" b="16185"/>
          <a:stretch/>
        </p:blipFill>
        <p:spPr>
          <a:xfrm>
            <a:off x="2463624" y="2539373"/>
            <a:ext cx="3116596" cy="84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t="59022" r="32411" b="13473"/>
          <a:stretch/>
        </p:blipFill>
        <p:spPr>
          <a:xfrm>
            <a:off x="2454481" y="3442333"/>
            <a:ext cx="3116596" cy="8463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2" t="60659" r="31461" b="14968"/>
          <a:stretch/>
        </p:blipFill>
        <p:spPr>
          <a:xfrm>
            <a:off x="2454481" y="4354437"/>
            <a:ext cx="3116596" cy="8463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8" t="58791" r="29131" b="13856"/>
          <a:stretch/>
        </p:blipFill>
        <p:spPr>
          <a:xfrm>
            <a:off x="2454481" y="5257397"/>
            <a:ext cx="3116596" cy="8463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r="28304" b="13624"/>
          <a:stretch/>
        </p:blipFill>
        <p:spPr>
          <a:xfrm>
            <a:off x="2463623" y="1636413"/>
            <a:ext cx="3116596" cy="84631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5" r="68177" b="3656"/>
          <a:stretch/>
        </p:blipFill>
        <p:spPr>
          <a:xfrm>
            <a:off x="5959781" y="2557581"/>
            <a:ext cx="825761" cy="8098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3" t="50813" r="34399" b="3552"/>
          <a:stretch/>
        </p:blipFill>
        <p:spPr>
          <a:xfrm>
            <a:off x="5959781" y="3451917"/>
            <a:ext cx="818077" cy="82891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5" t="3464" r="34276" b="51948"/>
          <a:stretch/>
        </p:blipFill>
        <p:spPr>
          <a:xfrm>
            <a:off x="5959781" y="1654622"/>
            <a:ext cx="797128" cy="80989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5" r="68177" b="3656"/>
          <a:stretch/>
        </p:blipFill>
        <p:spPr>
          <a:xfrm>
            <a:off x="5959781" y="4371570"/>
            <a:ext cx="825761" cy="809897"/>
          </a:xfrm>
          <a:prstGeom prst="rect">
            <a:avLst/>
          </a:prstGeom>
        </p:spPr>
      </p:pic>
      <p:sp>
        <p:nvSpPr>
          <p:cNvPr id="15" name="Plus 14"/>
          <p:cNvSpPr/>
          <p:nvPr/>
        </p:nvSpPr>
        <p:spPr>
          <a:xfrm>
            <a:off x="7394149" y="2802012"/>
            <a:ext cx="583676" cy="583676"/>
          </a:xfrm>
          <a:prstGeom prst="mathPlus">
            <a:avLst>
              <a:gd name="adj1" fmla="val 1184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6967" r="7853" b="13022"/>
          <a:stretch/>
        </p:blipFill>
        <p:spPr>
          <a:xfrm>
            <a:off x="7125551" y="3520557"/>
            <a:ext cx="1120871" cy="8510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28687" y="1481328"/>
            <a:ext cx="2757745" cy="4773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5773595" y="5548567"/>
            <a:ext cx="281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Game control = model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Workshop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634" y="1824687"/>
            <a:ext cx="7949054" cy="3880773"/>
          </a:xfrm>
        </p:spPr>
        <p:txBody>
          <a:bodyPr/>
          <a:lstStyle/>
          <a:p>
            <a:r>
              <a:rPr lang="fr-CA" sz="2400" dirty="0" smtClean="0"/>
              <a:t>6 sessions</a:t>
            </a:r>
          </a:p>
          <a:p>
            <a:endParaRPr lang="fr-CA" dirty="0" smtClean="0"/>
          </a:p>
          <a:p>
            <a:r>
              <a:rPr lang="fr-CA" sz="2400" dirty="0" smtClean="0"/>
              <a:t>Day 1 / Day 2</a:t>
            </a:r>
          </a:p>
          <a:p>
            <a:pPr lvl="1"/>
            <a:r>
              <a:rPr lang="fr-CA" sz="2000" dirty="0" smtClean="0"/>
              <a:t>9h-10h30</a:t>
            </a:r>
          </a:p>
          <a:p>
            <a:pPr lvl="1"/>
            <a:endParaRPr lang="fr-CA" sz="2000" dirty="0" smtClean="0"/>
          </a:p>
          <a:p>
            <a:pPr lvl="1"/>
            <a:r>
              <a:rPr lang="fr-CA" sz="2000" dirty="0" smtClean="0"/>
              <a:t>10h45-12h</a:t>
            </a:r>
          </a:p>
          <a:p>
            <a:pPr lvl="1"/>
            <a:endParaRPr lang="fr-CA" sz="2000" dirty="0" smtClean="0"/>
          </a:p>
          <a:p>
            <a:pPr lvl="1"/>
            <a:r>
              <a:rPr lang="fr-CA" sz="2000" dirty="0" smtClean="0"/>
              <a:t>14h-16h</a:t>
            </a:r>
          </a:p>
          <a:p>
            <a:endParaRPr lang="fr-CA" dirty="0"/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33" y="3593386"/>
            <a:ext cx="490383" cy="4903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33" y="4502204"/>
            <a:ext cx="490383" cy="4903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568" y="3084041"/>
            <a:ext cx="1952625" cy="14954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15812" y="4394800"/>
            <a:ext cx="433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Is </a:t>
            </a:r>
            <a:r>
              <a:rPr lang="fr-CA" dirty="0" err="1" smtClean="0"/>
              <a:t>it</a:t>
            </a:r>
            <a:r>
              <a:rPr lang="fr-CA" dirty="0" smtClean="0"/>
              <a:t> ok </a:t>
            </a:r>
            <a:r>
              <a:rPr lang="fr-CA" dirty="0" err="1" smtClean="0"/>
              <a:t>that</a:t>
            </a:r>
            <a:r>
              <a:rPr lang="fr-CA" dirty="0" smtClean="0"/>
              <a:t> </a:t>
            </a:r>
            <a:r>
              <a:rPr lang="fr-CA" dirty="0" err="1" smtClean="0"/>
              <a:t>we</a:t>
            </a:r>
            <a:r>
              <a:rPr lang="fr-CA" dirty="0" smtClean="0"/>
              <a:t> record the workshop?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886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necteur en angle 64"/>
          <p:cNvCxnSpPr/>
          <p:nvPr/>
        </p:nvCxnSpPr>
        <p:spPr>
          <a:xfrm rot="5400000" flipH="1">
            <a:off x="3682079" y="4072641"/>
            <a:ext cx="3857764" cy="12700"/>
          </a:xfrm>
          <a:prstGeom prst="bentConnector5">
            <a:avLst>
              <a:gd name="adj1" fmla="val -12177"/>
              <a:gd name="adj2" fmla="val -20931150"/>
              <a:gd name="adj3" fmla="val 105926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Pacman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a SE-IBM!</a:t>
            </a:r>
            <a:endParaRPr lang="fr-CA" dirty="0"/>
          </a:p>
        </p:txBody>
      </p:sp>
      <p:cxnSp>
        <p:nvCxnSpPr>
          <p:cNvPr id="4" name="Connecteur droit avec flèche 3"/>
          <p:cNvCxnSpPr>
            <a:endCxn id="8" idx="1"/>
          </p:cNvCxnSpPr>
          <p:nvPr/>
        </p:nvCxnSpPr>
        <p:spPr>
          <a:xfrm>
            <a:off x="2613724" y="3613666"/>
            <a:ext cx="93455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4894832" y="2150109"/>
            <a:ext cx="1440160" cy="7200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94832" y="232548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Pacman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556177" y="3309302"/>
            <a:ext cx="4117471" cy="27656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548274" y="3429000"/>
            <a:ext cx="37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MOVEMENT </a:t>
            </a:r>
            <a:endParaRPr lang="fr-FR" b="1" dirty="0"/>
          </a:p>
        </p:txBody>
      </p:sp>
      <p:cxnSp>
        <p:nvCxnSpPr>
          <p:cNvPr id="9" name="Connecteur droit avec flèche 8"/>
          <p:cNvCxnSpPr>
            <a:stCxn id="5" idx="4"/>
            <a:endCxn id="7" idx="0"/>
          </p:cNvCxnSpPr>
          <p:nvPr/>
        </p:nvCxnSpPr>
        <p:spPr>
          <a:xfrm>
            <a:off x="5614912" y="2870189"/>
            <a:ext cx="1" cy="4391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419858" y="1494992"/>
            <a:ext cx="125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 smtClean="0"/>
              <a:t>Repeat</a:t>
            </a:r>
            <a:endParaRPr lang="fr-FR" dirty="0"/>
          </a:p>
        </p:txBody>
      </p:sp>
      <p:sp>
        <p:nvSpPr>
          <p:cNvPr id="12" name="Organigramme : Données 11"/>
          <p:cNvSpPr/>
          <p:nvPr/>
        </p:nvSpPr>
        <p:spPr>
          <a:xfrm>
            <a:off x="1461596" y="3311802"/>
            <a:ext cx="1592079" cy="723930"/>
          </a:xfrm>
          <a:prstGeom prst="flowChartInputOutput">
            <a:avLst/>
          </a:prstGeom>
          <a:solidFill>
            <a:srgbClr val="A8764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537555" y="351987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Habitat</a:t>
            </a:r>
            <a:endParaRPr lang="en-US" b="1" dirty="0"/>
          </a:p>
        </p:txBody>
      </p:sp>
      <p:grpSp>
        <p:nvGrpSpPr>
          <p:cNvPr id="14" name="Groupe 13"/>
          <p:cNvGrpSpPr/>
          <p:nvPr/>
        </p:nvGrpSpPr>
        <p:grpSpPr>
          <a:xfrm>
            <a:off x="1187624" y="4064434"/>
            <a:ext cx="1893375" cy="1878496"/>
            <a:chOff x="1187624" y="4064434"/>
            <a:chExt cx="1893375" cy="1878496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8" t="16377" r="15016" b="10435"/>
            <a:stretch/>
          </p:blipFill>
          <p:spPr>
            <a:xfrm>
              <a:off x="1187624" y="4064434"/>
              <a:ext cx="1893375" cy="187849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370099" y="4899828"/>
              <a:ext cx="7200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12932" y="4899828"/>
              <a:ext cx="7200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38051" y="4899828"/>
              <a:ext cx="392520" cy="123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38051" y="4878528"/>
              <a:ext cx="392520" cy="123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3" t="42987" r="65131" b="33724"/>
            <a:stretch/>
          </p:blipFill>
          <p:spPr>
            <a:xfrm>
              <a:off x="1584285" y="4977949"/>
              <a:ext cx="106439" cy="597751"/>
            </a:xfrm>
            <a:prstGeom prst="rect">
              <a:avLst/>
            </a:prstGeom>
          </p:spPr>
        </p:pic>
      </p:grpSp>
      <p:sp>
        <p:nvSpPr>
          <p:cNvPr id="21" name="ZoneTexte 20"/>
          <p:cNvSpPr txBox="1"/>
          <p:nvPr/>
        </p:nvSpPr>
        <p:spPr>
          <a:xfrm>
            <a:off x="0" y="64533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C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fr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C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ghosts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588142" y="3828762"/>
            <a:ext cx="40855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79388">
              <a:buFont typeface="Arial" panose="020B0604020202020204" pitchFamily="34" charset="0"/>
              <a:buChar char="•"/>
            </a:pPr>
            <a:r>
              <a:rPr lang="fr-CA" dirty="0" smtClean="0">
                <a:latin typeface="+mj-lt"/>
                <a:cs typeface="Times New Roman" panose="02020603050405020304" pitchFamily="18" charset="0"/>
              </a:rPr>
              <a:t>Possible directions</a:t>
            </a:r>
            <a:endParaRPr lang="fr-CA" dirty="0">
              <a:latin typeface="+mj-lt"/>
              <a:cs typeface="Times New Roman" panose="02020603050405020304" pitchFamily="18" charset="0"/>
            </a:endParaRPr>
          </a:p>
          <a:p>
            <a:pPr marL="180975" indent="-179388">
              <a:buFont typeface="Arial" panose="020B0604020202020204" pitchFamily="34" charset="0"/>
              <a:buChar char="•"/>
            </a:pPr>
            <a:r>
              <a:rPr lang="fr-CA" dirty="0" smtClean="0">
                <a:latin typeface="+mj-lt"/>
                <a:cs typeface="Times New Roman" panose="02020603050405020304" pitchFamily="18" charset="0"/>
              </a:rPr>
              <a:t>Directions </a:t>
            </a:r>
            <a:r>
              <a:rPr lang="fr-CA" dirty="0" err="1" smtClean="0">
                <a:latin typeface="+mj-lt"/>
                <a:cs typeface="Times New Roman" panose="02020603050405020304" pitchFamily="18" charset="0"/>
              </a:rPr>
              <a:t>with</a:t>
            </a:r>
            <a:r>
              <a:rPr lang="fr-CA" dirty="0" smtClean="0">
                <a:latin typeface="+mj-lt"/>
                <a:cs typeface="Times New Roman" panose="02020603050405020304" pitchFamily="18" charset="0"/>
              </a:rPr>
              <a:t> dots</a:t>
            </a:r>
            <a:endParaRPr lang="fr-CA" dirty="0">
              <a:latin typeface="+mj-lt"/>
              <a:cs typeface="Times New Roman" panose="02020603050405020304" pitchFamily="18" charset="0"/>
            </a:endParaRPr>
          </a:p>
          <a:p>
            <a:pPr marL="449263" lvl="2" indent="-179388">
              <a:buFont typeface="Arial" panose="020B0604020202020204" pitchFamily="34" charset="0"/>
              <a:buChar char="•"/>
            </a:pPr>
            <a:r>
              <a:rPr lang="fr-CA" dirty="0" smtClean="0">
                <a:latin typeface="+mj-lt"/>
                <a:cs typeface="Times New Roman" panose="02020603050405020304" pitchFamily="18" charset="0"/>
              </a:rPr>
              <a:t>None =&gt; </a:t>
            </a:r>
            <a:r>
              <a:rPr lang="fr-CA" dirty="0" err="1" smtClean="0">
                <a:latin typeface="+mj-lt"/>
                <a:cs typeface="Times New Roman" panose="02020603050405020304" pitchFamily="18" charset="0"/>
              </a:rPr>
              <a:t>choose</a:t>
            </a:r>
            <a:r>
              <a:rPr lang="fr-CA" dirty="0" smtClean="0">
                <a:latin typeface="+mj-lt"/>
                <a:cs typeface="Times New Roman" panose="02020603050405020304" pitchFamily="18" charset="0"/>
              </a:rPr>
              <a:t> one </a:t>
            </a:r>
            <a:r>
              <a:rPr lang="fr-CA" dirty="0" err="1" smtClean="0">
                <a:latin typeface="+mj-lt"/>
                <a:cs typeface="Times New Roman" panose="02020603050405020304" pitchFamily="18" charset="0"/>
              </a:rPr>
              <a:t>randomly</a:t>
            </a:r>
            <a:endParaRPr lang="fr-CA" dirty="0">
              <a:latin typeface="+mj-lt"/>
              <a:cs typeface="Times New Roman" panose="02020603050405020304" pitchFamily="18" charset="0"/>
            </a:endParaRPr>
          </a:p>
          <a:p>
            <a:pPr marL="449263" lvl="2" indent="-179388">
              <a:buFont typeface="Arial" panose="020B0604020202020204" pitchFamily="34" charset="0"/>
              <a:buChar char="•"/>
            </a:pPr>
            <a:r>
              <a:rPr lang="fr-CA" dirty="0" smtClean="0">
                <a:latin typeface="+mj-lt"/>
                <a:cs typeface="Times New Roman" panose="02020603050405020304" pitchFamily="18" charset="0"/>
              </a:rPr>
              <a:t>Just one </a:t>
            </a:r>
            <a:r>
              <a:rPr lang="fr-CA" dirty="0">
                <a:latin typeface="+mj-lt"/>
                <a:cs typeface="Times New Roman" panose="02020603050405020304" pitchFamily="18" charset="0"/>
              </a:rPr>
              <a:t>=&gt; </a:t>
            </a:r>
            <a:r>
              <a:rPr lang="fr-CA" dirty="0" err="1" smtClean="0">
                <a:latin typeface="+mj-lt"/>
                <a:cs typeface="Times New Roman" panose="02020603050405020304" pitchFamily="18" charset="0"/>
              </a:rPr>
              <a:t>choose</a:t>
            </a:r>
            <a:r>
              <a:rPr lang="fr-CA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fr-CA" dirty="0" err="1" smtClean="0">
                <a:latin typeface="+mj-lt"/>
                <a:cs typeface="Times New Roman" panose="02020603050405020304" pitchFamily="18" charset="0"/>
              </a:rPr>
              <a:t>this</a:t>
            </a:r>
            <a:r>
              <a:rPr lang="fr-CA" dirty="0" smtClean="0">
                <a:latin typeface="+mj-lt"/>
                <a:cs typeface="Times New Roman" panose="02020603050405020304" pitchFamily="18" charset="0"/>
              </a:rPr>
              <a:t> one</a:t>
            </a:r>
            <a:endParaRPr lang="fr-CA" dirty="0">
              <a:latin typeface="+mj-lt"/>
              <a:cs typeface="Times New Roman" panose="02020603050405020304" pitchFamily="18" charset="0"/>
            </a:endParaRPr>
          </a:p>
          <a:p>
            <a:pPr marL="449263" lvl="2" indent="-179388">
              <a:buFont typeface="Arial" panose="020B0604020202020204" pitchFamily="34" charset="0"/>
              <a:buChar char="•"/>
            </a:pPr>
            <a:r>
              <a:rPr lang="fr-CA" dirty="0" err="1" smtClean="0">
                <a:latin typeface="+mj-lt"/>
                <a:cs typeface="Times New Roman" panose="02020603050405020304" pitchFamily="18" charset="0"/>
              </a:rPr>
              <a:t>Several</a:t>
            </a:r>
            <a:r>
              <a:rPr lang="fr-CA" dirty="0" smtClean="0">
                <a:latin typeface="+mj-lt"/>
                <a:cs typeface="Times New Roman" panose="02020603050405020304" pitchFamily="18" charset="0"/>
              </a:rPr>
              <a:t> =&gt; </a:t>
            </a:r>
            <a:r>
              <a:rPr lang="fr-CA" dirty="0" err="1">
                <a:latin typeface="+mj-lt"/>
                <a:cs typeface="Times New Roman" panose="02020603050405020304" pitchFamily="18" charset="0"/>
              </a:rPr>
              <a:t>choose</a:t>
            </a:r>
            <a:r>
              <a:rPr lang="fr-CA" dirty="0">
                <a:latin typeface="+mj-lt"/>
                <a:cs typeface="Times New Roman" panose="02020603050405020304" pitchFamily="18" charset="0"/>
              </a:rPr>
              <a:t> one </a:t>
            </a:r>
            <a:r>
              <a:rPr lang="fr-CA" dirty="0" err="1" smtClean="0">
                <a:latin typeface="+mj-lt"/>
                <a:cs typeface="Times New Roman" panose="02020603050405020304" pitchFamily="18" charset="0"/>
              </a:rPr>
              <a:t>randomly</a:t>
            </a:r>
            <a:endParaRPr lang="fr-CA" dirty="0">
              <a:latin typeface="+mj-lt"/>
              <a:cs typeface="Times New Roman" panose="02020603050405020304" pitchFamily="18" charset="0"/>
            </a:endParaRPr>
          </a:p>
          <a:p>
            <a:pPr marL="180975" indent="-179388">
              <a:buFont typeface="Arial" panose="020B0604020202020204" pitchFamily="34" charset="0"/>
              <a:buChar char="•"/>
            </a:pPr>
            <a:r>
              <a:rPr lang="fr-CA" dirty="0" err="1" smtClean="0">
                <a:latin typeface="+mj-lt"/>
                <a:cs typeface="Times New Roman" panose="02020603050405020304" pitchFamily="18" charset="0"/>
              </a:rPr>
              <a:t>Rotate</a:t>
            </a:r>
            <a:endParaRPr lang="fr-CA" dirty="0">
              <a:latin typeface="+mj-lt"/>
              <a:cs typeface="Times New Roman" panose="02020603050405020304" pitchFamily="18" charset="0"/>
            </a:endParaRPr>
          </a:p>
          <a:p>
            <a:pPr marL="180975" indent="-179388">
              <a:buFont typeface="Arial" panose="020B0604020202020204" pitchFamily="34" charset="0"/>
              <a:buChar char="•"/>
            </a:pPr>
            <a:r>
              <a:rPr lang="fr-CA" dirty="0" smtClean="0">
                <a:latin typeface="+mj-lt"/>
                <a:cs typeface="Times New Roman" panose="02020603050405020304" pitchFamily="18" charset="0"/>
              </a:rPr>
              <a:t>Move</a:t>
            </a:r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01505" y="3384366"/>
            <a:ext cx="33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*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268939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11" grpId="0"/>
      <p:bldP spid="12" grpId="0" animBg="1"/>
      <p:bldP spid="13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Bird</a:t>
            </a:r>
            <a:r>
              <a:rPr lang="fr-CA" dirty="0" smtClean="0"/>
              <a:t> </a:t>
            </a:r>
            <a:r>
              <a:rPr lang="fr-CA" dirty="0" err="1" smtClean="0"/>
              <a:t>flocking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527587"/>
            <a:ext cx="8079391" cy="4513776"/>
          </a:xfrm>
        </p:spPr>
        <p:txBody>
          <a:bodyPr>
            <a:normAutofit/>
          </a:bodyPr>
          <a:lstStyle/>
          <a:p>
            <a:r>
              <a:rPr lang="fr-CA" sz="2000" dirty="0" err="1" smtClean="0"/>
              <a:t>Reproducing</a:t>
            </a:r>
            <a:r>
              <a:rPr lang="fr-CA" sz="2000" dirty="0" smtClean="0"/>
              <a:t> population patterns </a:t>
            </a:r>
            <a:r>
              <a:rPr lang="fr-CA" sz="2000" dirty="0" err="1" smtClean="0"/>
              <a:t>from</a:t>
            </a:r>
            <a:r>
              <a:rPr lang="fr-CA" sz="2000" dirty="0" smtClean="0"/>
              <a:t> </a:t>
            </a:r>
            <a:r>
              <a:rPr lang="fr-CA" sz="2000" dirty="0" err="1" smtClean="0"/>
              <a:t>very</a:t>
            </a:r>
            <a:r>
              <a:rPr lang="fr-CA" sz="2000" dirty="0" smtClean="0"/>
              <a:t> simple </a:t>
            </a:r>
            <a:r>
              <a:rPr lang="fr-CA" sz="2000" dirty="0" err="1" smtClean="0"/>
              <a:t>individual</a:t>
            </a:r>
            <a:r>
              <a:rPr lang="fr-CA" sz="2000" dirty="0" smtClean="0"/>
              <a:t> </a:t>
            </a:r>
            <a:r>
              <a:rPr lang="fr-CA" sz="2000" dirty="0" err="1" smtClean="0"/>
              <a:t>rules</a:t>
            </a:r>
            <a:endParaRPr lang="fr-CA" sz="2000" dirty="0" smtClean="0"/>
          </a:p>
          <a:p>
            <a:pPr lvl="1"/>
            <a:r>
              <a:rPr lang="fr-CA" sz="1800" dirty="0" err="1" smtClean="0"/>
              <a:t>E.g</a:t>
            </a:r>
            <a:r>
              <a:rPr lang="fr-CA" sz="1800" dirty="0" smtClean="0"/>
              <a:t>., </a:t>
            </a:r>
            <a:r>
              <a:rPr lang="fr-CA" sz="1800" dirty="0" err="1" smtClean="0"/>
              <a:t>bird</a:t>
            </a:r>
            <a:r>
              <a:rPr lang="fr-CA" sz="1800" dirty="0" smtClean="0"/>
              <a:t> </a:t>
            </a:r>
            <a:r>
              <a:rPr lang="fr-CA" sz="1800" dirty="0" err="1" smtClean="0"/>
              <a:t>flocks</a:t>
            </a:r>
            <a:r>
              <a:rPr lang="fr-CA" sz="1800" dirty="0" smtClean="0"/>
              <a:t>, </a:t>
            </a:r>
            <a:r>
              <a:rPr lang="fr-CA" sz="1800" dirty="0" err="1" smtClean="0"/>
              <a:t>fish</a:t>
            </a:r>
            <a:r>
              <a:rPr lang="fr-CA" sz="1800" dirty="0" smtClean="0"/>
              <a:t> </a:t>
            </a:r>
            <a:r>
              <a:rPr lang="fr-CA" sz="1800" dirty="0" err="1" smtClean="0"/>
              <a:t>schools</a:t>
            </a:r>
            <a:endParaRPr lang="fr-CA" sz="1800" dirty="0" smtClean="0"/>
          </a:p>
          <a:p>
            <a:pPr lvl="1"/>
            <a:endParaRPr lang="fr-CA" sz="1800" dirty="0" smtClean="0"/>
          </a:p>
          <a:p>
            <a:r>
              <a:rPr lang="fr-CA" sz="2000" dirty="0" err="1" smtClean="0"/>
              <a:t>Bird</a:t>
            </a:r>
            <a:r>
              <a:rPr lang="fr-CA" sz="2000" dirty="0" smtClean="0"/>
              <a:t> flight – 3 simple </a:t>
            </a:r>
            <a:r>
              <a:rPr lang="fr-CA" sz="2000" dirty="0" err="1" smtClean="0"/>
              <a:t>rules</a:t>
            </a:r>
            <a:endParaRPr lang="fr-CA" sz="2000" dirty="0" smtClean="0"/>
          </a:p>
          <a:p>
            <a:pPr lvl="1" fontAlgn="ctr"/>
            <a:r>
              <a:rPr lang="en-US" sz="1800" dirty="0" smtClean="0"/>
              <a:t>Separation</a:t>
            </a:r>
            <a:r>
              <a:rPr lang="en-US" sz="1800" dirty="0"/>
              <a:t>: steer to avoid crowding local </a:t>
            </a:r>
            <a:r>
              <a:rPr lang="en-US" sz="1800" dirty="0" err="1"/>
              <a:t>flockmates</a:t>
            </a:r>
            <a:endParaRPr lang="fr-CA" sz="1800" dirty="0"/>
          </a:p>
          <a:p>
            <a:pPr lvl="1" fontAlgn="ctr"/>
            <a:r>
              <a:rPr lang="en-US" sz="1800" dirty="0" smtClean="0"/>
              <a:t>Alignment</a:t>
            </a:r>
            <a:r>
              <a:rPr lang="en-US" sz="1800" dirty="0"/>
              <a:t>: steer towards the average heading of local </a:t>
            </a:r>
            <a:r>
              <a:rPr lang="en-US" sz="1800" dirty="0" err="1"/>
              <a:t>flockmates</a:t>
            </a:r>
            <a:endParaRPr lang="fr-CA" sz="1800" dirty="0"/>
          </a:p>
          <a:p>
            <a:pPr lvl="1" fontAlgn="ctr"/>
            <a:r>
              <a:rPr lang="en-US" sz="1800" dirty="0" smtClean="0"/>
              <a:t>Cohesion</a:t>
            </a:r>
            <a:r>
              <a:rPr lang="en-US" sz="1800" dirty="0"/>
              <a:t>: steer to move toward the average position of local </a:t>
            </a:r>
            <a:r>
              <a:rPr lang="en-US" sz="1800" dirty="0" err="1" smtClean="0"/>
              <a:t>flockmates</a:t>
            </a:r>
            <a:endParaRPr lang="en-US" sz="1800" dirty="0" smtClean="0"/>
          </a:p>
          <a:p>
            <a:pPr fontAlgn="ctr"/>
            <a:r>
              <a:rPr lang="en-US" sz="2000" dirty="0" smtClean="0"/>
              <a:t>Creation of bird flock</a:t>
            </a:r>
            <a:endParaRPr lang="fr-CA" sz="2000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</p:txBody>
      </p:sp>
      <p:pic>
        <p:nvPicPr>
          <p:cNvPr id="1025" name="Picture 1" descr="separation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07" y="1996454"/>
            <a:ext cx="20669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ignment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07" y="3524104"/>
            <a:ext cx="20669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ohesion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06" y="5051754"/>
            <a:ext cx="20669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8401561" y="6413589"/>
            <a:ext cx="368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Reynolds, 1986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1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93" y="-3559"/>
            <a:ext cx="6879215" cy="6865119"/>
          </a:xfrm>
        </p:spPr>
      </p:pic>
    </p:spTree>
    <p:extLst>
      <p:ext uri="{BB962C8B-B14F-4D97-AF65-F5344CB8AC3E}">
        <p14:creationId xmlns:p14="http://schemas.microsoft.com/office/powerpoint/2010/main" val="17858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References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1065" y="1420009"/>
            <a:ext cx="11413862" cy="505609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CA" b="1" u="sng" dirty="0" err="1" smtClean="0"/>
              <a:t>Individual-based</a:t>
            </a:r>
            <a:r>
              <a:rPr lang="fr-CA" b="1" u="sng" dirty="0" smtClean="0"/>
              <a:t> </a:t>
            </a:r>
            <a:r>
              <a:rPr lang="fr-CA" b="1" u="sng" dirty="0" err="1" smtClean="0"/>
              <a:t>models</a:t>
            </a:r>
            <a:endParaRPr lang="fr-CA" b="1" u="sng" dirty="0"/>
          </a:p>
          <a:p>
            <a:pPr>
              <a:spcBef>
                <a:spcPts val="0"/>
              </a:spcBef>
            </a:pPr>
            <a:r>
              <a:rPr lang="fr-CA" dirty="0"/>
              <a:t>Grimm V, </a:t>
            </a:r>
            <a:r>
              <a:rPr lang="fr-CA" dirty="0" err="1"/>
              <a:t>Railsback</a:t>
            </a:r>
            <a:r>
              <a:rPr lang="fr-CA" dirty="0"/>
              <a:t> SF. 2005. </a:t>
            </a:r>
            <a:r>
              <a:rPr lang="fr-CA" dirty="0" err="1"/>
              <a:t>Individual-based</a:t>
            </a:r>
            <a:r>
              <a:rPr lang="fr-CA" dirty="0"/>
              <a:t> </a:t>
            </a:r>
            <a:r>
              <a:rPr lang="fr-CA" dirty="0" err="1"/>
              <a:t>modeling</a:t>
            </a:r>
            <a:r>
              <a:rPr lang="fr-CA" dirty="0"/>
              <a:t> and </a:t>
            </a:r>
            <a:r>
              <a:rPr lang="fr-CA" dirty="0" err="1"/>
              <a:t>ecology</a:t>
            </a:r>
            <a:r>
              <a:rPr lang="fr-CA" dirty="0"/>
              <a:t>. Princeton </a:t>
            </a:r>
            <a:r>
              <a:rPr lang="fr-CA" dirty="0" err="1"/>
              <a:t>University</a:t>
            </a:r>
            <a:r>
              <a:rPr lang="fr-CA" dirty="0"/>
              <a:t> </a:t>
            </a:r>
            <a:r>
              <a:rPr lang="fr-CA" dirty="0" err="1"/>
              <a:t>Press</a:t>
            </a:r>
            <a:r>
              <a:rPr lang="fr-CA" dirty="0"/>
              <a:t>, Princeton, NJ.</a:t>
            </a:r>
          </a:p>
          <a:p>
            <a:pPr>
              <a:spcBef>
                <a:spcPts val="0"/>
              </a:spcBef>
            </a:pPr>
            <a:r>
              <a:rPr lang="fr-CA" dirty="0" err="1" smtClean="0"/>
              <a:t>Railsback</a:t>
            </a:r>
            <a:r>
              <a:rPr lang="fr-CA" dirty="0" smtClean="0"/>
              <a:t> </a:t>
            </a:r>
            <a:r>
              <a:rPr lang="fr-CA" dirty="0"/>
              <a:t>SF, Grimm V. 2012. Agent-</a:t>
            </a:r>
            <a:r>
              <a:rPr lang="fr-CA" dirty="0" err="1"/>
              <a:t>based</a:t>
            </a:r>
            <a:r>
              <a:rPr lang="fr-CA" dirty="0"/>
              <a:t> and </a:t>
            </a:r>
            <a:r>
              <a:rPr lang="fr-CA" dirty="0" err="1"/>
              <a:t>individual-based</a:t>
            </a:r>
            <a:r>
              <a:rPr lang="fr-CA" dirty="0"/>
              <a:t> </a:t>
            </a:r>
            <a:r>
              <a:rPr lang="fr-CA" dirty="0" err="1"/>
              <a:t>modeling</a:t>
            </a:r>
            <a:r>
              <a:rPr lang="fr-CA" dirty="0"/>
              <a:t>: a </a:t>
            </a:r>
            <a:r>
              <a:rPr lang="fr-CA" dirty="0" err="1"/>
              <a:t>practical</a:t>
            </a:r>
            <a:r>
              <a:rPr lang="fr-CA" dirty="0"/>
              <a:t> introduction. Princeton </a:t>
            </a:r>
            <a:r>
              <a:rPr lang="fr-CA" dirty="0" err="1"/>
              <a:t>University</a:t>
            </a:r>
            <a:r>
              <a:rPr lang="fr-CA" dirty="0"/>
              <a:t> </a:t>
            </a:r>
            <a:r>
              <a:rPr lang="fr-CA" dirty="0" err="1"/>
              <a:t>Press</a:t>
            </a:r>
            <a:r>
              <a:rPr lang="fr-CA" dirty="0"/>
              <a:t>, Princeton, NJ</a:t>
            </a:r>
            <a:r>
              <a:rPr lang="fr-CA" dirty="0" smtClean="0"/>
              <a:t>.</a:t>
            </a:r>
          </a:p>
          <a:p>
            <a:pPr>
              <a:spcBef>
                <a:spcPts val="0"/>
              </a:spcBef>
            </a:pPr>
            <a:r>
              <a:rPr lang="en-US" dirty="0"/>
              <a:t>Reynolds. 1986. https://www.red3d.com/cwr/boids</a:t>
            </a:r>
            <a:r>
              <a:rPr lang="en-US" dirty="0" smtClean="0"/>
              <a:t>/</a:t>
            </a:r>
          </a:p>
          <a:p>
            <a:pPr>
              <a:spcBef>
                <a:spcPts val="0"/>
              </a:spcBef>
            </a:pPr>
            <a:r>
              <a:rPr lang="fr-CA" dirty="0" err="1"/>
              <a:t>Bauduin</a:t>
            </a:r>
            <a:r>
              <a:rPr lang="fr-CA" dirty="0"/>
              <a:t> S, </a:t>
            </a:r>
            <a:r>
              <a:rPr lang="fr-CA" dirty="0" err="1"/>
              <a:t>Grente</a:t>
            </a:r>
            <a:r>
              <a:rPr lang="fr-CA" dirty="0"/>
              <a:t> O, </a:t>
            </a:r>
            <a:r>
              <a:rPr lang="fr-CA" dirty="0" err="1"/>
              <a:t>Santostasi</a:t>
            </a:r>
            <a:r>
              <a:rPr lang="fr-CA" dirty="0"/>
              <a:t> NL, </a:t>
            </a:r>
            <a:r>
              <a:rPr lang="fr-CA" dirty="0" err="1"/>
              <a:t>Ciucci</a:t>
            </a:r>
            <a:r>
              <a:rPr lang="fr-CA" dirty="0"/>
              <a:t> P, Duchamp C, </a:t>
            </a:r>
            <a:r>
              <a:rPr lang="fr-CA" dirty="0" err="1"/>
              <a:t>Gimenez</a:t>
            </a:r>
            <a:r>
              <a:rPr lang="fr-CA" dirty="0"/>
              <a:t> O. 2020. An </a:t>
            </a:r>
            <a:r>
              <a:rPr lang="fr-CA" dirty="0" err="1"/>
              <a:t>individual-based</a:t>
            </a:r>
            <a:r>
              <a:rPr lang="fr-CA" dirty="0"/>
              <a:t> model to explore the impacts of </a:t>
            </a:r>
            <a:r>
              <a:rPr lang="fr-CA" dirty="0" err="1"/>
              <a:t>lesser-known</a:t>
            </a:r>
            <a:r>
              <a:rPr lang="fr-CA" dirty="0"/>
              <a:t> social </a:t>
            </a:r>
            <a:r>
              <a:rPr lang="fr-CA" dirty="0" err="1"/>
              <a:t>dynamics</a:t>
            </a:r>
            <a:r>
              <a:rPr lang="fr-CA" dirty="0"/>
              <a:t> on </a:t>
            </a:r>
            <a:r>
              <a:rPr lang="fr-CA" dirty="0" err="1"/>
              <a:t>wolf</a:t>
            </a:r>
            <a:r>
              <a:rPr lang="fr-CA" dirty="0"/>
              <a:t> populations. </a:t>
            </a:r>
            <a:r>
              <a:rPr lang="fr-CA" dirty="0" err="1"/>
              <a:t>Ecological</a:t>
            </a:r>
            <a:r>
              <a:rPr lang="fr-CA" dirty="0"/>
              <a:t> </a:t>
            </a:r>
            <a:r>
              <a:rPr lang="fr-CA" dirty="0" err="1"/>
              <a:t>Modelling</a:t>
            </a:r>
            <a:r>
              <a:rPr lang="fr-CA" dirty="0"/>
              <a:t> 433:109209. </a:t>
            </a:r>
          </a:p>
          <a:p>
            <a:pPr>
              <a:spcBef>
                <a:spcPts val="0"/>
              </a:spcBef>
            </a:pPr>
            <a:r>
              <a:rPr lang="nl-NL" dirty="0" smtClean="0"/>
              <a:t>van </a:t>
            </a:r>
            <a:r>
              <a:rPr lang="nl-NL" dirty="0"/>
              <a:t>Vliet K, Hofstede GJ. 2019. </a:t>
            </a:r>
            <a:r>
              <a:rPr lang="nl-NL" dirty="0" err="1"/>
              <a:t>Wolves</a:t>
            </a:r>
            <a:r>
              <a:rPr lang="nl-NL" dirty="0"/>
              <a:t> ODD</a:t>
            </a:r>
            <a:r>
              <a:rPr lang="nl-NL" dirty="0" smtClean="0"/>
              <a:t>.</a:t>
            </a:r>
            <a:endParaRPr lang="en-US" dirty="0"/>
          </a:p>
          <a:p>
            <a:pPr>
              <a:spcBef>
                <a:spcPts val="0"/>
              </a:spcBef>
            </a:pPr>
            <a:endParaRPr lang="fr-CA" dirty="0"/>
          </a:p>
          <a:p>
            <a:pPr>
              <a:spcBef>
                <a:spcPts val="0"/>
              </a:spcBef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389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Goals of </a:t>
            </a:r>
            <a:r>
              <a:rPr lang="fr-CA" dirty="0" err="1" smtClean="0"/>
              <a:t>this</a:t>
            </a:r>
            <a:r>
              <a:rPr lang="fr-CA" dirty="0" smtClean="0"/>
              <a:t> workshop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828801"/>
            <a:ext cx="8596668" cy="4310742"/>
          </a:xfrm>
        </p:spPr>
        <p:txBody>
          <a:bodyPr>
            <a:normAutofit/>
          </a:bodyPr>
          <a:lstStyle/>
          <a:p>
            <a:r>
              <a:rPr lang="fr-CA" dirty="0" smtClean="0"/>
              <a:t>Day 1</a:t>
            </a:r>
          </a:p>
          <a:p>
            <a:pPr lvl="1"/>
            <a:r>
              <a:rPr lang="fr-CA" dirty="0" err="1" smtClean="0"/>
              <a:t>Getting</a:t>
            </a:r>
            <a:r>
              <a:rPr lang="fr-CA" dirty="0" smtClean="0"/>
              <a:t> </a:t>
            </a:r>
            <a:r>
              <a:rPr lang="fr-CA" dirty="0" err="1" smtClean="0"/>
              <a:t>familiar</a:t>
            </a:r>
            <a:r>
              <a:rPr lang="fr-CA" dirty="0" smtClean="0"/>
              <a:t> </a:t>
            </a:r>
            <a:r>
              <a:rPr lang="fr-CA" dirty="0" err="1" smtClean="0"/>
              <a:t>with</a:t>
            </a:r>
            <a:r>
              <a:rPr lang="fr-CA" dirty="0" smtClean="0"/>
              <a:t> </a:t>
            </a:r>
            <a:r>
              <a:rPr lang="fr-CA" dirty="0" err="1" smtClean="0"/>
              <a:t>individual-based</a:t>
            </a:r>
            <a:r>
              <a:rPr lang="fr-CA" dirty="0" smtClean="0"/>
              <a:t> </a:t>
            </a:r>
            <a:r>
              <a:rPr lang="fr-CA" dirty="0" err="1" smtClean="0"/>
              <a:t>models</a:t>
            </a:r>
            <a:r>
              <a:rPr lang="fr-CA" dirty="0" smtClean="0"/>
              <a:t> (</a:t>
            </a:r>
            <a:r>
              <a:rPr lang="fr-CA" dirty="0" err="1" smtClean="0"/>
              <a:t>IBMs</a:t>
            </a:r>
            <a:r>
              <a:rPr lang="fr-CA" dirty="0" smtClean="0"/>
              <a:t>) (1_IBMs.pptx)</a:t>
            </a:r>
          </a:p>
          <a:p>
            <a:pPr lvl="1"/>
            <a:r>
              <a:rPr lang="fr-CA" dirty="0" err="1" smtClean="0"/>
              <a:t>Getting</a:t>
            </a:r>
            <a:r>
              <a:rPr lang="fr-CA" dirty="0" smtClean="0"/>
              <a:t> </a:t>
            </a:r>
            <a:r>
              <a:rPr lang="fr-CA" dirty="0" err="1" smtClean="0"/>
              <a:t>familiar</a:t>
            </a:r>
            <a:r>
              <a:rPr lang="fr-CA" dirty="0" smtClean="0"/>
              <a:t> </a:t>
            </a:r>
            <a:r>
              <a:rPr lang="fr-CA" dirty="0" err="1" smtClean="0"/>
              <a:t>with</a:t>
            </a:r>
            <a:r>
              <a:rPr lang="fr-CA" dirty="0" smtClean="0"/>
              <a:t> </a:t>
            </a:r>
            <a:r>
              <a:rPr lang="fr-CA" dirty="0" err="1" smtClean="0"/>
              <a:t>NetLogoR</a:t>
            </a:r>
            <a:r>
              <a:rPr lang="fr-CA" dirty="0" smtClean="0"/>
              <a:t> (2_NetLogoR.pptx)</a:t>
            </a:r>
          </a:p>
          <a:p>
            <a:pPr lvl="1"/>
            <a:r>
              <a:rPr lang="fr-CA" dirty="0" err="1" smtClean="0"/>
              <a:t>Understanding</a:t>
            </a:r>
            <a:r>
              <a:rPr lang="fr-CA" dirty="0" smtClean="0"/>
              <a:t> simple </a:t>
            </a:r>
            <a:r>
              <a:rPr lang="fr-CA" dirty="0" err="1" smtClean="0"/>
              <a:t>models</a:t>
            </a:r>
            <a:r>
              <a:rPr lang="fr-CA" dirty="0" smtClean="0"/>
              <a:t> </a:t>
            </a:r>
            <a:r>
              <a:rPr lang="fr-CA" dirty="0" err="1" smtClean="0"/>
              <a:t>coded</a:t>
            </a:r>
            <a:r>
              <a:rPr lang="fr-CA" dirty="0" smtClean="0"/>
              <a:t> in </a:t>
            </a:r>
            <a:r>
              <a:rPr lang="fr-CA" dirty="0" err="1" smtClean="0"/>
              <a:t>NetLogoR</a:t>
            </a:r>
            <a:r>
              <a:rPr lang="fr-CA" dirty="0" smtClean="0"/>
              <a:t> </a:t>
            </a:r>
            <a:r>
              <a:rPr lang="fr-CA" dirty="0"/>
              <a:t>(2_NetLogoR.pptx</a:t>
            </a:r>
            <a:r>
              <a:rPr lang="fr-CA" dirty="0" smtClean="0"/>
              <a:t>)</a:t>
            </a:r>
          </a:p>
          <a:p>
            <a:endParaRPr lang="fr-CA" dirty="0"/>
          </a:p>
          <a:p>
            <a:r>
              <a:rPr lang="fr-CA" dirty="0" smtClean="0"/>
              <a:t>Day 2</a:t>
            </a:r>
          </a:p>
          <a:p>
            <a:pPr lvl="1"/>
            <a:r>
              <a:rPr lang="fr-CA" dirty="0" err="1" smtClean="0"/>
              <a:t>Understanding</a:t>
            </a:r>
            <a:r>
              <a:rPr lang="fr-CA" dirty="0" smtClean="0"/>
              <a:t> more </a:t>
            </a:r>
            <a:r>
              <a:rPr lang="fr-CA" dirty="0" err="1" smtClean="0"/>
              <a:t>complex</a:t>
            </a:r>
            <a:r>
              <a:rPr lang="fr-CA" dirty="0" smtClean="0"/>
              <a:t> </a:t>
            </a:r>
            <a:r>
              <a:rPr lang="fr-CA" dirty="0" err="1" smtClean="0"/>
              <a:t>models</a:t>
            </a:r>
            <a:r>
              <a:rPr lang="fr-CA" dirty="0" smtClean="0"/>
              <a:t> </a:t>
            </a:r>
            <a:r>
              <a:rPr lang="fr-CA" dirty="0" err="1" smtClean="0"/>
              <a:t>coded</a:t>
            </a:r>
            <a:r>
              <a:rPr lang="fr-CA" dirty="0" smtClean="0"/>
              <a:t> in </a:t>
            </a:r>
            <a:r>
              <a:rPr lang="fr-CA" dirty="0" err="1" smtClean="0"/>
              <a:t>NetLogoR</a:t>
            </a:r>
            <a:r>
              <a:rPr lang="fr-CA" dirty="0" smtClean="0"/>
              <a:t> (</a:t>
            </a:r>
            <a:r>
              <a:rPr lang="fr-CA" dirty="0"/>
              <a:t>2_NetLogoR.pptx</a:t>
            </a:r>
            <a:r>
              <a:rPr lang="fr-CA" dirty="0" smtClean="0"/>
              <a:t>)</a:t>
            </a:r>
          </a:p>
          <a:p>
            <a:pPr lvl="1"/>
            <a:r>
              <a:rPr lang="fr-CA" dirty="0" err="1" smtClean="0"/>
              <a:t>Debugging</a:t>
            </a:r>
            <a:r>
              <a:rPr lang="fr-CA" dirty="0" smtClean="0"/>
              <a:t> </a:t>
            </a:r>
            <a:r>
              <a:rPr lang="fr-CA" dirty="0" err="1" smtClean="0"/>
              <a:t>IBMs</a:t>
            </a:r>
            <a:r>
              <a:rPr lang="fr-CA" dirty="0" smtClean="0"/>
              <a:t> (3_Debug.pptx)</a:t>
            </a:r>
          </a:p>
          <a:p>
            <a:pPr lvl="1"/>
            <a:r>
              <a:rPr lang="fr-CA" dirty="0" err="1" smtClean="0"/>
              <a:t>Parameterizing</a:t>
            </a:r>
            <a:r>
              <a:rPr lang="fr-CA" dirty="0" smtClean="0"/>
              <a:t> </a:t>
            </a:r>
            <a:r>
              <a:rPr lang="fr-CA" dirty="0" err="1" smtClean="0"/>
              <a:t>IBMs</a:t>
            </a:r>
            <a:r>
              <a:rPr lang="fr-CA" dirty="0" smtClean="0"/>
              <a:t> (4_Parameter.pptx)</a:t>
            </a:r>
          </a:p>
          <a:p>
            <a:pPr lvl="1"/>
            <a:r>
              <a:rPr lang="fr-CA" dirty="0" err="1" smtClean="0"/>
              <a:t>Publishing</a:t>
            </a:r>
            <a:r>
              <a:rPr lang="fr-CA" dirty="0" smtClean="0"/>
              <a:t> </a:t>
            </a:r>
            <a:r>
              <a:rPr lang="fr-CA" dirty="0" err="1" smtClean="0"/>
              <a:t>IBMs</a:t>
            </a:r>
            <a:r>
              <a:rPr lang="fr-CA" dirty="0" smtClean="0"/>
              <a:t> (5_Publish.pptx)</a:t>
            </a:r>
          </a:p>
          <a:p>
            <a:pPr lvl="1"/>
            <a:r>
              <a:rPr lang="fr-CA" dirty="0" err="1" smtClean="0"/>
              <a:t>Coding</a:t>
            </a:r>
            <a:r>
              <a:rPr lang="fr-CA" dirty="0" smtClean="0"/>
              <a:t> on </a:t>
            </a:r>
            <a:r>
              <a:rPr lang="fr-CA" dirty="0" err="1" smtClean="0"/>
              <a:t>your</a:t>
            </a:r>
            <a:r>
              <a:rPr lang="fr-CA" dirty="0" smtClean="0"/>
              <a:t> </a:t>
            </a:r>
            <a:r>
              <a:rPr lang="fr-CA" dirty="0" err="1" smtClean="0"/>
              <a:t>own</a:t>
            </a:r>
            <a:r>
              <a:rPr lang="fr-CA" dirty="0" smtClean="0"/>
              <a:t> (6_Exercise.pptx)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679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9714" y="320040"/>
            <a:ext cx="8596668" cy="1320800"/>
          </a:xfrm>
        </p:spPr>
        <p:txBody>
          <a:bodyPr/>
          <a:lstStyle/>
          <a:p>
            <a:r>
              <a:rPr lang="fr-CA" dirty="0" smtClean="0"/>
              <a:t>Speakers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24075" y="1089660"/>
            <a:ext cx="9098280" cy="5673090"/>
          </a:xfrm>
        </p:spPr>
        <p:txBody>
          <a:bodyPr>
            <a:normAutofit fontScale="77500" lnSpcReduction="20000"/>
          </a:bodyPr>
          <a:lstStyle/>
          <a:p>
            <a:r>
              <a:rPr lang="fr-CA" b="1" dirty="0" smtClean="0"/>
              <a:t>Sarah </a:t>
            </a:r>
            <a:r>
              <a:rPr lang="fr-CA" b="1" dirty="0" err="1" smtClean="0"/>
              <a:t>Bauduin</a:t>
            </a:r>
            <a:endParaRPr lang="fr-CA" b="1" dirty="0" smtClean="0"/>
          </a:p>
          <a:p>
            <a:pPr lvl="1"/>
            <a:r>
              <a:rPr lang="fr-CA" dirty="0" err="1" smtClean="0"/>
              <a:t>Researcher</a:t>
            </a:r>
            <a:r>
              <a:rPr lang="fr-CA" dirty="0" smtClean="0"/>
              <a:t> in </a:t>
            </a:r>
            <a:r>
              <a:rPr lang="fr-CA" dirty="0" err="1" smtClean="0"/>
              <a:t>applied</a:t>
            </a:r>
            <a:r>
              <a:rPr lang="fr-CA" dirty="0" smtClean="0"/>
              <a:t> </a:t>
            </a:r>
            <a:r>
              <a:rPr lang="fr-CA" dirty="0" err="1" smtClean="0"/>
              <a:t>ecology</a:t>
            </a:r>
            <a:r>
              <a:rPr lang="fr-CA" dirty="0" smtClean="0"/>
              <a:t>, </a:t>
            </a:r>
            <a:r>
              <a:rPr lang="fr-CA" dirty="0" err="1" smtClean="0"/>
              <a:t>modeling</a:t>
            </a:r>
            <a:r>
              <a:rPr lang="fr-CA" dirty="0" smtClean="0"/>
              <a:t> and data </a:t>
            </a:r>
            <a:r>
              <a:rPr lang="fr-CA" dirty="0" err="1" smtClean="0"/>
              <a:t>analysis</a:t>
            </a:r>
            <a:endParaRPr lang="fr-CA" dirty="0" smtClean="0"/>
          </a:p>
          <a:p>
            <a:pPr lvl="1"/>
            <a:r>
              <a:rPr lang="fr-CA" dirty="0" smtClean="0"/>
              <a:t>Wolf-lynx team, Office Français de la Biodiversité (OFB)</a:t>
            </a:r>
          </a:p>
          <a:p>
            <a:pPr lvl="1"/>
            <a:r>
              <a:rPr lang="fr-CA" dirty="0" smtClean="0">
                <a:hlinkClick r:id="rId2"/>
              </a:rPr>
              <a:t>sarah.bauduin@ofb.gouv.fr</a:t>
            </a:r>
            <a:r>
              <a:rPr lang="fr-CA" dirty="0"/>
              <a:t>; </a:t>
            </a:r>
            <a:r>
              <a:rPr lang="fr-CA" dirty="0">
                <a:hlinkClick r:id="rId3"/>
              </a:rPr>
              <a:t>https://www.sarahbauduin.fr</a:t>
            </a:r>
            <a:r>
              <a:rPr lang="fr-CA" dirty="0" smtClean="0">
                <a:hlinkClick r:id="rId3"/>
              </a:rPr>
              <a:t>/</a:t>
            </a:r>
            <a:endParaRPr lang="fr-CA" dirty="0" smtClean="0"/>
          </a:p>
          <a:p>
            <a:pPr lvl="1"/>
            <a:endParaRPr lang="fr-CA" dirty="0" smtClean="0"/>
          </a:p>
          <a:p>
            <a:r>
              <a:rPr lang="fr-CA" b="1" dirty="0" smtClean="0"/>
              <a:t>Olivier </a:t>
            </a:r>
            <a:r>
              <a:rPr lang="fr-CA" b="1" dirty="0" err="1" smtClean="0"/>
              <a:t>Gimenez</a:t>
            </a:r>
            <a:endParaRPr lang="fr-CA" b="1" dirty="0" smtClean="0"/>
          </a:p>
          <a:p>
            <a:pPr lvl="1"/>
            <a:r>
              <a:rPr lang="fr-CA" dirty="0" smtClean="0"/>
              <a:t>Senior </a:t>
            </a:r>
            <a:r>
              <a:rPr lang="fr-CA" dirty="0" err="1" smtClean="0"/>
              <a:t>scientist</a:t>
            </a:r>
            <a:r>
              <a:rPr lang="fr-CA" dirty="0" smtClean="0"/>
              <a:t> in </a:t>
            </a:r>
            <a:r>
              <a:rPr lang="fr-CA" dirty="0" err="1" smtClean="0"/>
              <a:t>statistics</a:t>
            </a:r>
            <a:r>
              <a:rPr lang="fr-CA" dirty="0" smtClean="0"/>
              <a:t>, </a:t>
            </a:r>
            <a:r>
              <a:rPr lang="fr-CA" dirty="0" err="1" smtClean="0"/>
              <a:t>ecology</a:t>
            </a:r>
            <a:r>
              <a:rPr lang="fr-CA" dirty="0" smtClean="0"/>
              <a:t> and social sciences</a:t>
            </a:r>
          </a:p>
          <a:p>
            <a:pPr lvl="1"/>
            <a:r>
              <a:rPr lang="fr-CA" dirty="0" err="1"/>
              <a:t>Human</a:t>
            </a:r>
            <a:r>
              <a:rPr lang="fr-CA" dirty="0"/>
              <a:t>-Animal Interactions </a:t>
            </a:r>
            <a:r>
              <a:rPr lang="fr-CA" dirty="0" smtClean="0"/>
              <a:t>group, Centre d’Écologie Fonctionnelle et Évolutive (CEFE)</a:t>
            </a:r>
          </a:p>
          <a:p>
            <a:pPr lvl="1"/>
            <a:r>
              <a:rPr lang="fr-CA" dirty="0" smtClean="0">
                <a:hlinkClick r:id="rId4"/>
              </a:rPr>
              <a:t>olivier.gimenez@cefe.cnrs.fr</a:t>
            </a:r>
            <a:r>
              <a:rPr lang="fr-CA" dirty="0"/>
              <a:t>; </a:t>
            </a:r>
            <a:r>
              <a:rPr lang="fr-CA" dirty="0">
                <a:hlinkClick r:id="rId5"/>
              </a:rPr>
              <a:t>https://oliviergimenez.github.io</a:t>
            </a:r>
            <a:r>
              <a:rPr lang="fr-CA" dirty="0" smtClean="0">
                <a:hlinkClick r:id="rId5"/>
              </a:rPr>
              <a:t>/</a:t>
            </a:r>
            <a:endParaRPr lang="fr-CA" dirty="0" smtClean="0"/>
          </a:p>
          <a:p>
            <a:pPr lvl="1"/>
            <a:endParaRPr lang="fr-CA" dirty="0" smtClean="0"/>
          </a:p>
          <a:p>
            <a:r>
              <a:rPr lang="fr-CA" b="1" dirty="0" err="1" smtClean="0"/>
              <a:t>Oksana</a:t>
            </a:r>
            <a:r>
              <a:rPr lang="fr-CA" b="1" dirty="0" smtClean="0"/>
              <a:t> </a:t>
            </a:r>
            <a:r>
              <a:rPr lang="fr-CA" b="1" dirty="0" err="1" smtClean="0"/>
              <a:t>Grente</a:t>
            </a:r>
            <a:endParaRPr lang="fr-CA" b="1" dirty="0" smtClean="0"/>
          </a:p>
          <a:p>
            <a:pPr lvl="1"/>
            <a:r>
              <a:rPr lang="fr-CA" dirty="0" smtClean="0"/>
              <a:t>PhD </a:t>
            </a:r>
            <a:r>
              <a:rPr lang="fr-CA" dirty="0" err="1" smtClean="0"/>
              <a:t>student</a:t>
            </a:r>
            <a:r>
              <a:rPr lang="fr-CA" dirty="0" smtClean="0"/>
              <a:t> in large carnivore </a:t>
            </a:r>
            <a:r>
              <a:rPr lang="fr-CA" dirty="0" err="1" smtClean="0"/>
              <a:t>ecology</a:t>
            </a:r>
            <a:endParaRPr lang="fr-CA" dirty="0" smtClean="0"/>
          </a:p>
          <a:p>
            <a:pPr lvl="1"/>
            <a:r>
              <a:rPr lang="fr-CA" dirty="0" err="1"/>
              <a:t>Human</a:t>
            </a:r>
            <a:r>
              <a:rPr lang="fr-CA" dirty="0"/>
              <a:t>-Animal Interactions group, Centre d’Écologie Fonctionnelle et Évolutive (CEFE</a:t>
            </a:r>
            <a:r>
              <a:rPr lang="fr-CA" dirty="0" smtClean="0"/>
              <a:t>) / Wolf-lynx </a:t>
            </a:r>
            <a:r>
              <a:rPr lang="fr-CA" dirty="0"/>
              <a:t>team, Office Français de la Biodiversité (OFB</a:t>
            </a:r>
            <a:r>
              <a:rPr lang="fr-CA" dirty="0" smtClean="0"/>
              <a:t>)</a:t>
            </a:r>
          </a:p>
          <a:p>
            <a:pPr lvl="1"/>
            <a:r>
              <a:rPr lang="fr-CA" dirty="0" smtClean="0">
                <a:hlinkClick r:id="rId6"/>
              </a:rPr>
              <a:t>oksana.grente@cefe.cnrs.fr</a:t>
            </a:r>
            <a:r>
              <a:rPr lang="fr-CA" dirty="0" smtClean="0"/>
              <a:t>; </a:t>
            </a:r>
          </a:p>
          <a:p>
            <a:pPr lvl="1"/>
            <a:endParaRPr lang="fr-CA" dirty="0" smtClean="0"/>
          </a:p>
          <a:p>
            <a:r>
              <a:rPr lang="fr-CA" b="1" dirty="0" smtClean="0"/>
              <a:t>Nina </a:t>
            </a:r>
            <a:r>
              <a:rPr lang="fr-CA" b="1" dirty="0" err="1" smtClean="0"/>
              <a:t>Santostasi</a:t>
            </a:r>
            <a:endParaRPr lang="fr-CA" b="1" dirty="0" smtClean="0"/>
          </a:p>
          <a:p>
            <a:pPr lvl="1"/>
            <a:r>
              <a:rPr lang="fr-CA" dirty="0" smtClean="0"/>
              <a:t>Post-doc </a:t>
            </a:r>
            <a:r>
              <a:rPr lang="fr-CA" dirty="0"/>
              <a:t>in large carnivore </a:t>
            </a:r>
            <a:r>
              <a:rPr lang="fr-CA" dirty="0" err="1" smtClean="0"/>
              <a:t>ecology</a:t>
            </a:r>
            <a:endParaRPr lang="fr-CA" dirty="0" smtClean="0"/>
          </a:p>
          <a:p>
            <a:pPr lvl="1"/>
            <a:r>
              <a:rPr lang="fr-FR" dirty="0" err="1"/>
              <a:t>Sapienza</a:t>
            </a:r>
            <a:r>
              <a:rPr lang="fr-FR" dirty="0"/>
              <a:t> </a:t>
            </a:r>
            <a:r>
              <a:rPr lang="fr-FR" dirty="0" err="1"/>
              <a:t>University</a:t>
            </a:r>
            <a:r>
              <a:rPr lang="fr-FR" dirty="0"/>
              <a:t> of Rome, </a:t>
            </a:r>
            <a:r>
              <a:rPr lang="fr-FR" dirty="0" err="1" smtClean="0"/>
              <a:t>Italy</a:t>
            </a:r>
            <a:endParaRPr lang="fr-FR" dirty="0" smtClean="0"/>
          </a:p>
          <a:p>
            <a:pPr lvl="1"/>
            <a:r>
              <a:rPr lang="fr-CA" dirty="0" smtClean="0">
                <a:hlinkClick r:id="rId7"/>
              </a:rPr>
              <a:t>nina.santostasi@uniroma1.it</a:t>
            </a:r>
            <a:r>
              <a:rPr lang="fr-CA" dirty="0"/>
              <a:t>; </a:t>
            </a:r>
            <a:r>
              <a:rPr lang="fr-CA" dirty="0">
                <a:hlinkClick r:id="rId8"/>
              </a:rPr>
              <a:t>https://maioranolab.com/people/lab-members/ninasantostasi</a:t>
            </a:r>
            <a:r>
              <a:rPr lang="fr-CA" dirty="0" smtClean="0">
                <a:hlinkClick r:id="rId8"/>
              </a:rPr>
              <a:t>/</a:t>
            </a:r>
            <a:endParaRPr lang="fr-CA" dirty="0" smtClean="0"/>
          </a:p>
          <a:p>
            <a:pPr marL="457200" lvl="1" indent="0">
              <a:buNone/>
            </a:pPr>
            <a:endParaRPr lang="fr-CA" dirty="0" smtClean="0"/>
          </a:p>
          <a:p>
            <a:pPr lvl="1"/>
            <a:endParaRPr lang="fr-FR" dirty="0"/>
          </a:p>
        </p:txBody>
      </p:sp>
      <p:pic>
        <p:nvPicPr>
          <p:cNvPr id="1026" name="Picture 2" descr="Uniroma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7" y="5766757"/>
            <a:ext cx="1457325" cy="42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cuei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49" y="1465578"/>
            <a:ext cx="1238249" cy="45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ccuei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49" y="4822544"/>
            <a:ext cx="1150938" cy="42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ntre d&amp;#39;Ecologie Fonctionnelle et Evolutive - ACCUEIL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4"/>
          <a:stretch/>
        </p:blipFill>
        <p:spPr bwMode="auto">
          <a:xfrm>
            <a:off x="8162925" y="3295650"/>
            <a:ext cx="1381125" cy="74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entre d&amp;#39;Ecologie Fonctionnelle et Evolutive - ACCUEIL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2"/>
          <a:stretch/>
        </p:blipFill>
        <p:spPr bwMode="auto">
          <a:xfrm>
            <a:off x="7273924" y="4751624"/>
            <a:ext cx="1381125" cy="70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rah Bauduin – The Conversati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" y="1082705"/>
            <a:ext cx="1319215" cy="131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ksana&amp;#39;s Internship Experienc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2" t="10398" r="28332" b="19043"/>
          <a:stretch/>
        </p:blipFill>
        <p:spPr bwMode="auto">
          <a:xfrm>
            <a:off x="628651" y="3910702"/>
            <a:ext cx="1285874" cy="13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ina SANTOSTASI | PhD in Environmental and Evolutionary Biology | Sapienza  University of Rome, Rome | la sapienza | Department of Biology and  Biotechnology &amp;quot;Charles Darwin&amp;quot; BBC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8" y="5395101"/>
            <a:ext cx="1299178" cy="129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Olivier GIMENEZ | CNRS senior scientist, Head of Department | PhD | Centre  d'Ecologie Fonctionnelle et Evolutive, Montpellier | CEFE | Biodiversity &amp;  Conservation - Page 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42" name="Picture 18" descr="Olivier GIMENEZ | CNRS senior scientist, Head of Department | PhD | Centre  d&amp;#39;Ecologie Fonctionnelle et Evolutive, Montpellier | CEFE | Biodiversity &amp;amp;  Conservation - Pag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" y="2495609"/>
            <a:ext cx="1319215" cy="131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36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Present</a:t>
            </a:r>
            <a:r>
              <a:rPr lang="fr-CA" dirty="0" smtClean="0"/>
              <a:t> </a:t>
            </a:r>
            <a:r>
              <a:rPr lang="fr-CA" dirty="0" err="1" smtClean="0"/>
              <a:t>yourself</a:t>
            </a:r>
            <a:r>
              <a:rPr lang="fr-CA" dirty="0"/>
              <a:t>!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676" y="1930400"/>
            <a:ext cx="5375599" cy="40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5885" y="2394020"/>
            <a:ext cx="9262872" cy="1646302"/>
          </a:xfrm>
        </p:spPr>
        <p:txBody>
          <a:bodyPr/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ndividual-based models</a:t>
            </a:r>
            <a:br>
              <a:rPr lang="en-US" dirty="0" smtClean="0"/>
            </a:br>
            <a:r>
              <a:rPr lang="en-US" dirty="0" smtClean="0"/>
              <a:t>(IBM)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934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596668" cy="4287208"/>
          </a:xfrm>
        </p:spPr>
        <p:txBody>
          <a:bodyPr/>
          <a:lstStyle/>
          <a:p>
            <a:r>
              <a:rPr lang="fr-CA" dirty="0" err="1" smtClean="0"/>
              <a:t>Estimate</a:t>
            </a:r>
            <a:r>
              <a:rPr lang="fr-CA" dirty="0" smtClean="0"/>
              <a:t> </a:t>
            </a:r>
            <a:r>
              <a:rPr lang="fr-CA" dirty="0" err="1" smtClean="0"/>
              <a:t>illegal</a:t>
            </a:r>
            <a:r>
              <a:rPr lang="fr-CA" dirty="0" smtClean="0"/>
              <a:t> </a:t>
            </a:r>
            <a:r>
              <a:rPr lang="fr-CA" dirty="0" err="1" smtClean="0"/>
              <a:t>hunting</a:t>
            </a:r>
            <a:r>
              <a:rPr lang="fr-CA" dirty="0" smtClean="0"/>
              <a:t> for the Lynx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2297" t="16702" r="1883" b="14964"/>
          <a:stretch/>
        </p:blipFill>
        <p:spPr>
          <a:xfrm>
            <a:off x="1129005" y="2241314"/>
            <a:ext cx="9906000" cy="46166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5044" y="6484977"/>
            <a:ext cx="50369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>
                <a:hlinkClick r:id="rId3" tooltip="Persistent link using digital object identifier"/>
              </a:rPr>
              <a:t>https://doi.org/10.1016/j.biocon.2018.05.011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91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895874" cy="4287208"/>
          </a:xfrm>
        </p:spPr>
        <p:txBody>
          <a:bodyPr/>
          <a:lstStyle/>
          <a:p>
            <a:r>
              <a:rPr lang="fr-CA" dirty="0" err="1" smtClean="0"/>
              <a:t>Simulate</a:t>
            </a:r>
            <a:r>
              <a:rPr lang="fr-CA" dirty="0" smtClean="0"/>
              <a:t> dispersal patterns and </a:t>
            </a:r>
            <a:r>
              <a:rPr lang="fr-CA" dirty="0" err="1" smtClean="0"/>
              <a:t>estimate</a:t>
            </a:r>
            <a:r>
              <a:rPr lang="fr-CA" dirty="0" smtClean="0"/>
              <a:t> </a:t>
            </a:r>
            <a:r>
              <a:rPr lang="fr-CA" dirty="0" err="1" smtClean="0"/>
              <a:t>functional</a:t>
            </a:r>
            <a:r>
              <a:rPr lang="fr-CA" dirty="0" smtClean="0"/>
              <a:t> </a:t>
            </a:r>
            <a:r>
              <a:rPr lang="fr-CA" dirty="0" err="1" smtClean="0"/>
              <a:t>connectivity</a:t>
            </a:r>
            <a:r>
              <a:rPr lang="fr-CA" dirty="0"/>
              <a:t> for the </a:t>
            </a:r>
            <a:r>
              <a:rPr lang="fr-CA" dirty="0" err="1"/>
              <a:t>Delmarva</a:t>
            </a:r>
            <a:r>
              <a:rPr lang="fr-CA" dirty="0"/>
              <a:t> fox </a:t>
            </a:r>
            <a:r>
              <a:rPr lang="fr-CA" dirty="0" err="1" smtClean="0"/>
              <a:t>squirrel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0802" t="20025" r="10170" b="45376"/>
          <a:stretch/>
        </p:blipFill>
        <p:spPr>
          <a:xfrm>
            <a:off x="0" y="3074954"/>
            <a:ext cx="12192000" cy="33776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41880" y="6452623"/>
            <a:ext cx="39501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https://doi.org/10.1890/09-0073.1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938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 smtClean="0"/>
              <a:t>examples</a:t>
            </a:r>
            <a:r>
              <a:rPr lang="fr-CA" dirty="0" smtClean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smtClean="0"/>
              <a:t>IBM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4155"/>
            <a:ext cx="8895874" cy="4287208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xamine </a:t>
            </a:r>
            <a:r>
              <a:rPr lang="en-US" dirty="0"/>
              <a:t>the process </a:t>
            </a:r>
            <a:r>
              <a:rPr lang="en-US" dirty="0" smtClean="0"/>
              <a:t>of hybridization </a:t>
            </a:r>
            <a:r>
              <a:rPr lang="en-US" dirty="0"/>
              <a:t>and introgression </a:t>
            </a:r>
            <a:r>
              <a:rPr lang="en-US" dirty="0" smtClean="0"/>
              <a:t>between the Red wolf and the coyotes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0904" t="18023" r="10365" b="38244"/>
          <a:stretch/>
        </p:blipFill>
        <p:spPr>
          <a:xfrm>
            <a:off x="593359" y="2392073"/>
            <a:ext cx="10342119" cy="36492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2507" t="66126" r="31246" b="31579"/>
          <a:stretch/>
        </p:blipFill>
        <p:spPr>
          <a:xfrm>
            <a:off x="905068" y="5943600"/>
            <a:ext cx="10030409" cy="442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67254" y="6386448"/>
            <a:ext cx="492474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https://pubmed.ncbi.nlm.nih.gov/16922243</a:t>
            </a:r>
            <a:r>
              <a:rPr lang="fr-FR" dirty="0" smtClean="0">
                <a:hlinkClick r:id="rId4"/>
              </a:rPr>
              <a:t>/</a:t>
            </a:r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577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2225</TotalTime>
  <Words>706</Words>
  <Application>Microsoft Office PowerPoint</Application>
  <PresentationFormat>Grand écran</PresentationFormat>
  <Paragraphs>126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Facette</vt:lpstr>
      <vt:lpstr>Individual-based models &amp; Spatially explicit individual-based models with NetLogoR</vt:lpstr>
      <vt:lpstr>Workshop</vt:lpstr>
      <vt:lpstr>Goals of this workshop</vt:lpstr>
      <vt:lpstr>Speakers</vt:lpstr>
      <vt:lpstr>Present yourself!</vt:lpstr>
      <vt:lpstr>Individual-based models (IBM)</vt:lpstr>
      <vt:lpstr>Study examples using IBM</vt:lpstr>
      <vt:lpstr>Study examples using IBM</vt:lpstr>
      <vt:lpstr>Study examples using IBM</vt:lpstr>
      <vt:lpstr>Study examples using IBM</vt:lpstr>
      <vt:lpstr>Study examples using IBM</vt:lpstr>
      <vt:lpstr>Study examples using IBM</vt:lpstr>
      <vt:lpstr>Study examples using IBM</vt:lpstr>
      <vt:lpstr>Study examples using IBM</vt:lpstr>
      <vt:lpstr>Study examples using IBM</vt:lpstr>
      <vt:lpstr>Study examples using IBM</vt:lpstr>
      <vt:lpstr>Individual-Based Models</vt:lpstr>
      <vt:lpstr>IBM example:</vt:lpstr>
      <vt:lpstr>Présentation PowerPoint</vt:lpstr>
      <vt:lpstr>Pacman is a SE-IBM!</vt:lpstr>
      <vt:lpstr>Bird flocking</vt:lpstr>
      <vt:lpstr>Présentation PowerPoint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Spatially explicit individual-based modelling (SE-IBM) with NetLogoR</dc:title>
  <dc:creator>Sarah BAUDUIN</dc:creator>
  <cp:lastModifiedBy>Sarah BAUDUIN</cp:lastModifiedBy>
  <cp:revision>176</cp:revision>
  <dcterms:created xsi:type="dcterms:W3CDTF">2020-11-20T15:15:45Z</dcterms:created>
  <dcterms:modified xsi:type="dcterms:W3CDTF">2022-03-18T09:12:15Z</dcterms:modified>
</cp:coreProperties>
</file>